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1310" r:id="rId2"/>
    <p:sldId id="257" r:id="rId3"/>
    <p:sldId id="277" r:id="rId4"/>
    <p:sldId id="1300" r:id="rId5"/>
    <p:sldId id="265" r:id="rId6"/>
    <p:sldId id="268" r:id="rId7"/>
    <p:sldId id="1311" r:id="rId8"/>
    <p:sldId id="1308" r:id="rId9"/>
    <p:sldId id="269" r:id="rId10"/>
    <p:sldId id="1309" r:id="rId11"/>
    <p:sldId id="1306" r:id="rId12"/>
    <p:sldId id="1302" r:id="rId13"/>
    <p:sldId id="1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8933D-6A7D-1507-4AB3-9605F3BA2CBD}" name="Mohollen, Laura (she/her/hers)" initials="M(" userId="S::mohollen.laura@epa.gov::a037c676-2ec1-4590-a72e-2ba053d0bc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sen, Matthew" initials="KM" lastIdx="30" clrIdx="0">
    <p:extLst>
      <p:ext uri="{19B8F6BF-5375-455C-9EA6-DF929625EA0E}">
        <p15:presenceInfo xmlns:p15="http://schemas.microsoft.com/office/powerpoint/2012/main" userId="S::Klasen.Matthew@epa.gov::6287d57c-56a5-4808-b873-9195f457e7d3" providerId="AD"/>
      </p:ext>
    </p:extLst>
  </p:cmAuthor>
  <p:cmAuthor id="2" name="Schafer, Zach" initials="SZ" lastIdx="5" clrIdx="1">
    <p:extLst>
      <p:ext uri="{19B8F6BF-5375-455C-9EA6-DF929625EA0E}">
        <p15:presenceInfo xmlns:p15="http://schemas.microsoft.com/office/powerpoint/2012/main" userId="S::schafer.zach@epa.gov::49949670-4dfe-4c9b-91ba-4c2aa2759e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EF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83" autoAdjust="0"/>
  </p:normalViewPr>
  <p:slideViewPr>
    <p:cSldViewPr snapToGrid="0">
      <p:cViewPr>
        <p:scale>
          <a:sx n="51" d="100"/>
          <a:sy n="51" d="100"/>
        </p:scale>
        <p:origin x="12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96E3-3A45-44A3-9AD7-8FE2F05588F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0289-7D98-41B4-8192-F360F10B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0289-7D98-41B4-8192-F360F10BC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92B4-9051-4A29-8A33-533BDBD28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5" y="1947863"/>
            <a:ext cx="12097563" cy="2660459"/>
          </a:xfrm>
        </p:spPr>
        <p:txBody>
          <a:bodyPr bIns="9144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E6597-A55E-46D3-86E4-6EDA27D03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4" y="4615466"/>
            <a:ext cx="12097565" cy="1655762"/>
          </a:xfrm>
        </p:spPr>
        <p:txBody>
          <a:bodyPr lIns="640080" tIns="182880" rIns="640080" bIns="9144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E881A-7719-4BC5-88AD-6CE9FFEF565E}"/>
              </a:ext>
            </a:extLst>
          </p:cNvPr>
          <p:cNvSpPr/>
          <p:nvPr/>
        </p:nvSpPr>
        <p:spPr>
          <a:xfrm>
            <a:off x="0" y="0"/>
            <a:ext cx="12252960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46A43-3A00-4A8F-8BAC-8C39D372E812}"/>
              </a:ext>
            </a:extLst>
          </p:cNvPr>
          <p:cNvSpPr/>
          <p:nvPr userDrawn="1"/>
        </p:nvSpPr>
        <p:spPr>
          <a:xfrm>
            <a:off x="0" y="0"/>
            <a:ext cx="12252960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08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DE64-EA20-4BCF-A0ED-6EE6E259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CDB4A-08D6-4529-98AA-DBDCDB371674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F21561-645F-4F90-B3A0-10CE5BA50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5" y="2990850"/>
            <a:ext cx="12097563" cy="1737360"/>
          </a:xfrm>
        </p:spPr>
        <p:txBody>
          <a:bodyPr bIns="9144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5C7DB-317E-40A3-8ADB-6A7C3E1A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4" y="4728210"/>
            <a:ext cx="12097565" cy="1543018"/>
          </a:xfrm>
        </p:spPr>
        <p:txBody>
          <a:bodyPr lIns="640080" tIns="182880" rIns="640080" bIns="9144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80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D4B6-7DEF-4379-B9D3-7C51BC68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387710" cy="5403850"/>
          </a:xfrm>
        </p:spPr>
        <p:txBody>
          <a:bodyPr tIns="91440"/>
          <a:lstStyle>
            <a:lvl1pPr>
              <a:defRPr sz="28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4D3027-18D3-4B32-B066-791239843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8115E-D9FE-4D40-B1CA-B92F42DED5F4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7B8B3C-4F24-4982-B440-1EEBE5E1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2" y="457200"/>
            <a:ext cx="4150924" cy="1600200"/>
          </a:xfrm>
        </p:spPr>
        <p:txBody>
          <a:bodyPr lIns="91440" rIns="91440" bIns="9144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81D0B9-F863-4779-B51C-1C8A6E567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02" y="2057400"/>
            <a:ext cx="4150924" cy="3811588"/>
          </a:xfrm>
        </p:spPr>
        <p:txBody>
          <a:bodyPr tIns="9144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96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92B4-9051-4A29-8A33-533BDBD28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5" y="90488"/>
            <a:ext cx="12097563" cy="3338512"/>
          </a:xfrm>
        </p:spPr>
        <p:txBody>
          <a:bodyPr bIns="9144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E6597-A55E-46D3-86E4-6EDA27D03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4" y="3448654"/>
            <a:ext cx="12097565" cy="1655762"/>
          </a:xfrm>
        </p:spPr>
        <p:txBody>
          <a:bodyPr lIns="640080" tIns="182880" rIns="640080" bIns="9144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E881A-7719-4BC5-88AD-6CE9FFEF565E}"/>
              </a:ext>
            </a:extLst>
          </p:cNvPr>
          <p:cNvSpPr/>
          <p:nvPr/>
        </p:nvSpPr>
        <p:spPr>
          <a:xfrm>
            <a:off x="0" y="0"/>
            <a:ext cx="12252960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D47D8-B22D-4329-AFE9-A1539AAC6980}"/>
              </a:ext>
            </a:extLst>
          </p:cNvPr>
          <p:cNvSpPr/>
          <p:nvPr userDrawn="1"/>
        </p:nvSpPr>
        <p:spPr>
          <a:xfrm>
            <a:off x="0" y="0"/>
            <a:ext cx="12252960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42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8AB4-617C-4455-9121-5A541CA5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A9BE-0844-470E-A56D-36D4731E8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41367C-E69D-44D4-B939-2EB24BD19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</p:spTree>
    <p:extLst>
      <p:ext uri="{BB962C8B-B14F-4D97-AF65-F5344CB8AC3E}">
        <p14:creationId xmlns:p14="http://schemas.microsoft.com/office/powerpoint/2010/main" val="40405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3B63-DC03-4AD5-AA71-26A540D5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624E-8E8F-440C-9723-F1318B240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01" y="1825625"/>
            <a:ext cx="53986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7FE42-0A5F-4A21-9366-1CC424524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4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46964A-31D1-47D7-9C46-13DF6E94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</p:spTree>
    <p:extLst>
      <p:ext uri="{BB962C8B-B14F-4D97-AF65-F5344CB8AC3E}">
        <p14:creationId xmlns:p14="http://schemas.microsoft.com/office/powerpoint/2010/main" val="110854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3A9-76F5-4D27-9E5D-8ACE7C29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BB632F-535A-4F56-ADB5-0E388AD0D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</p:spTree>
    <p:extLst>
      <p:ext uri="{BB962C8B-B14F-4D97-AF65-F5344CB8AC3E}">
        <p14:creationId xmlns:p14="http://schemas.microsoft.com/office/powerpoint/2010/main" val="59026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DE64-EA20-4BCF-A0ED-6EE6E259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CDB4A-08D6-4529-98AA-DBDCDB371674}"/>
              </a:ext>
            </a:extLst>
          </p:cNvPr>
          <p:cNvSpPr/>
          <p:nvPr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EE04E-3685-463A-896C-3AABEEFF6DBC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688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DE64-EA20-4BCF-A0ED-6EE6E259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CDB4A-08D6-4529-98AA-DBDCDB371674}"/>
              </a:ext>
            </a:extLst>
          </p:cNvPr>
          <p:cNvSpPr/>
          <p:nvPr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F21561-645F-4F90-B3A0-10CE5BA50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5" y="2990850"/>
            <a:ext cx="12097563" cy="1737360"/>
          </a:xfrm>
        </p:spPr>
        <p:txBody>
          <a:bodyPr bIns="91440"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5C7DB-317E-40A3-8ADB-6A7C3E1A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4" y="4728210"/>
            <a:ext cx="12097565" cy="1543018"/>
          </a:xfrm>
        </p:spPr>
        <p:txBody>
          <a:bodyPr lIns="640080" tIns="182880" rIns="640080" bIns="9144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8EDEE-C1D1-4315-AB9B-BFA9DC7AFB93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756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D4B6-7DEF-4379-B9D3-7C51BC68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387710" cy="5403850"/>
          </a:xfrm>
        </p:spPr>
        <p:txBody>
          <a:bodyPr tIns="91440"/>
          <a:lstStyle>
            <a:lvl1pPr>
              <a:defRPr sz="28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4D3027-18D3-4B32-B066-791239843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8115E-D9FE-4D40-B1CA-B92F42DED5F4}"/>
              </a:ext>
            </a:extLst>
          </p:cNvPr>
          <p:cNvSpPr/>
          <p:nvPr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7B8B3C-4F24-4982-B440-1EEBE5E1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2" y="457200"/>
            <a:ext cx="4150924" cy="1600200"/>
          </a:xfrm>
        </p:spPr>
        <p:txBody>
          <a:bodyPr lIns="91440" rIns="91440" bIns="9144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81D0B9-F863-4779-B51C-1C8A6E567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02" y="2057400"/>
            <a:ext cx="4150924" cy="3811588"/>
          </a:xfrm>
        </p:spPr>
        <p:txBody>
          <a:bodyPr tIns="9144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84FC6D-EE08-4993-A811-2179C0B9BE3F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16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86AE-0B28-40A4-911A-9B149C88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2" y="457200"/>
            <a:ext cx="4150924" cy="1600200"/>
          </a:xfrm>
        </p:spPr>
        <p:txBody>
          <a:bodyPr lIns="91440" rIns="91440" bIns="9144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09EE5-5A84-4CF5-9ACE-656814D93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8771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7D9E0-7BB9-4056-8AEE-ECEB4632F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02" y="2057400"/>
            <a:ext cx="4150924" cy="3811588"/>
          </a:xfrm>
        </p:spPr>
        <p:txBody>
          <a:bodyPr tIns="9144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390F52-9EDB-49A4-A6B8-298A35A77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C0F7C-CA26-410E-B10B-484766F57ED7}"/>
              </a:ext>
            </a:extLst>
          </p:cNvPr>
          <p:cNvSpPr/>
          <p:nvPr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1C65-8616-45A8-874C-A99FFC5551CF}"/>
              </a:ext>
            </a:extLst>
          </p:cNvPr>
          <p:cNvSpPr/>
          <p:nvPr userDrawn="1"/>
        </p:nvSpPr>
        <p:spPr>
          <a:xfrm>
            <a:off x="0" y="0"/>
            <a:ext cx="12188952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847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24402-EB09-4955-8EF3-C0AC69C2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2"/>
          </a:solidFill>
        </p:spPr>
        <p:txBody>
          <a:bodyPr vert="horz" lIns="640080" tIns="45720" rIns="64008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FF07C-7961-4E63-93ED-131BE534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101" y="1825625"/>
            <a:ext cx="107668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D42B-C25A-4676-A4DE-7E6934E88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  <a:prstGeom prst="rect">
            <a:avLst/>
          </a:prstGeom>
        </p:spPr>
        <p:txBody>
          <a:bodyPr vert="horz" lIns="91440" tIns="18288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FD11D-FDF7-4E3B-AA16-BC918EBB3257}"/>
              </a:ext>
            </a:extLst>
          </p:cNvPr>
          <p:cNvSpPr/>
          <p:nvPr/>
        </p:nvSpPr>
        <p:spPr>
          <a:xfrm>
            <a:off x="11407775" y="6399482"/>
            <a:ext cx="784225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5EC747-A2C3-48D6-B7D0-B4594A30127F}"/>
              </a:ext>
            </a:extLst>
          </p:cNvPr>
          <p:cNvSpPr txBox="1">
            <a:spLocks/>
          </p:cNvSpPr>
          <p:nvPr/>
        </p:nvSpPr>
        <p:spPr>
          <a:xfrm>
            <a:off x="11447502" y="6444882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A331A3B-77AB-4211-A36B-9B8AE59CEE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34" y="6307724"/>
            <a:ext cx="1304778" cy="548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148CAA-83C3-42AC-96C9-D16D17AA0579}"/>
              </a:ext>
            </a:extLst>
          </p:cNvPr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D3921A-965C-4ED5-ACED-01E9C59D0D03}"/>
              </a:ext>
            </a:extLst>
          </p:cNvPr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72B3-44D1-4B30-8117-DF0FBE7ED2A7}"/>
              </a:ext>
            </a:extLst>
          </p:cNvPr>
          <p:cNvSpPr/>
          <p:nvPr userDrawn="1"/>
        </p:nvSpPr>
        <p:spPr>
          <a:xfrm>
            <a:off x="11407775" y="6399482"/>
            <a:ext cx="784225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C3466D-23DD-494A-B01E-CC31A3D622D9}"/>
              </a:ext>
            </a:extLst>
          </p:cNvPr>
          <p:cNvSpPr txBox="1">
            <a:spLocks/>
          </p:cNvSpPr>
          <p:nvPr userDrawn="1"/>
        </p:nvSpPr>
        <p:spPr>
          <a:xfrm>
            <a:off x="11447502" y="6444882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BC843E0-2A43-4E11-A54A-DBE3261657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34" y="6307724"/>
            <a:ext cx="1304778" cy="548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4C501D-0E3E-4189-A35B-D8434AF105AC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FCA14-E246-47DD-B817-2EF23F3A95C1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989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59" r:id="rId10"/>
    <p:sldLayoutId id="2147483656" r:id="rId11"/>
  </p:sldLayoutIdLs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ao.gov/products/gao-21-3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F5F6D4A-5976-4016-8540-EB6AA205A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" y="87984"/>
            <a:ext cx="12097564" cy="1814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4B83EA-70F3-479B-8903-5B2CAF345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A4650-CD55-4A20-A6B5-A96F3F6495B1}"/>
              </a:ext>
            </a:extLst>
          </p:cNvPr>
          <p:cNvSpPr txBox="1">
            <a:spLocks/>
          </p:cNvSpPr>
          <p:nvPr/>
        </p:nvSpPr>
        <p:spPr>
          <a:xfrm>
            <a:off x="94437" y="2335628"/>
            <a:ext cx="12097563" cy="3441433"/>
          </a:xfrm>
          <a:prstGeom prst="rect">
            <a:avLst/>
          </a:prstGeom>
          <a:solidFill>
            <a:schemeClr val="tx2"/>
          </a:solidFill>
        </p:spPr>
        <p:txBody>
          <a:bodyPr vert="horz" lIns="457200" tIns="45720" rIns="457200" bIns="9144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EPA’s PFAS Strategic Roadmap:</a:t>
            </a:r>
          </a:p>
          <a:p>
            <a:r>
              <a:rPr lang="en-US" sz="4000" dirty="0"/>
              <a:t>Commitments to Action 2021-2024</a:t>
            </a:r>
          </a:p>
          <a:p>
            <a:endParaRPr lang="en-US" sz="4000" dirty="0"/>
          </a:p>
          <a:p>
            <a:r>
              <a:rPr lang="en-US" sz="3700" i="1" dirty="0"/>
              <a:t>www.epa.gov/pfas 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3196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Roadmap Actions: </a:t>
            </a:r>
            <a:br>
              <a:rPr lang="en-US"/>
            </a:br>
            <a:r>
              <a:rPr lang="en-US"/>
              <a:t>Protecting our Water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88EC1-FC68-4F4B-98B9-2209BA32F550}"/>
              </a:ext>
            </a:extLst>
          </p:cNvPr>
          <p:cNvSpPr txBox="1">
            <a:spLocks/>
          </p:cNvSpPr>
          <p:nvPr/>
        </p:nvSpPr>
        <p:spPr>
          <a:xfrm>
            <a:off x="224545" y="1738278"/>
            <a:ext cx="9604522" cy="86868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chemeClr val="tx1"/>
                </a:solidFill>
              </a:rPr>
              <a:t>Set enforceable limits </a:t>
            </a:r>
            <a:r>
              <a:rPr lang="en-US" sz="2500" b="1">
                <a:solidFill>
                  <a:schemeClr val="tx1"/>
                </a:solidFill>
              </a:rPr>
              <a:t>for PFAS in </a:t>
            </a:r>
            <a:r>
              <a:rPr lang="en-US" sz="2500" b="1" dirty="0">
                <a:solidFill>
                  <a:schemeClr val="tx1"/>
                </a:solidFill>
              </a:rPr>
              <a:t>drinking water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4CDED-8FFD-48D2-A022-96D6D27D29AD}"/>
              </a:ext>
            </a:extLst>
          </p:cNvPr>
          <p:cNvSpPr txBox="1">
            <a:spLocks/>
          </p:cNvSpPr>
          <p:nvPr/>
        </p:nvSpPr>
        <p:spPr>
          <a:xfrm>
            <a:off x="217916" y="3711725"/>
            <a:ext cx="9619102" cy="86868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/>
              <a:t>Develop technology-based PFAS limits for industrial dischargers</a:t>
            </a:r>
            <a:endParaRPr lang="en-US" sz="2300" b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F96821-95DB-4BC4-BFCC-71F9617C34C0}"/>
              </a:ext>
            </a:extLst>
          </p:cNvPr>
          <p:cNvSpPr txBox="1">
            <a:spLocks/>
          </p:cNvSpPr>
          <p:nvPr/>
        </p:nvSpPr>
        <p:spPr>
          <a:xfrm>
            <a:off x="203336" y="4715123"/>
            <a:ext cx="9619102" cy="960189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>
                <a:solidFill>
                  <a:schemeClr val="tx1"/>
                </a:solidFill>
              </a:rPr>
              <a:t>Address PFAS in Clean Water Act permitting, analytical methods, water quality criteria, and fish advisories</a:t>
            </a: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C75A77-4950-4996-9385-A8B085E63494}"/>
              </a:ext>
            </a:extLst>
          </p:cNvPr>
          <p:cNvSpPr txBox="1">
            <a:spLocks/>
          </p:cNvSpPr>
          <p:nvPr/>
        </p:nvSpPr>
        <p:spPr>
          <a:xfrm>
            <a:off x="217916" y="5788940"/>
            <a:ext cx="9604522" cy="594592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/>
              <a:t>Evaluate risks of PFAS in biosolids</a:t>
            </a:r>
            <a:endParaRPr lang="en-US" sz="2300" b="1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1BC0E40-B76F-46B6-81B8-E24109CA8973}"/>
              </a:ext>
            </a:extLst>
          </p:cNvPr>
          <p:cNvSpPr txBox="1">
            <a:spLocks/>
          </p:cNvSpPr>
          <p:nvPr/>
        </p:nvSpPr>
        <p:spPr>
          <a:xfrm>
            <a:off x="9936410" y="1943599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09E260-7F8B-4661-A03E-AE95D4B94252}"/>
              </a:ext>
            </a:extLst>
          </p:cNvPr>
          <p:cNvSpPr txBox="1">
            <a:spLocks/>
          </p:cNvSpPr>
          <p:nvPr/>
        </p:nvSpPr>
        <p:spPr>
          <a:xfrm>
            <a:off x="9936410" y="3905294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50466FC-EFCC-4F88-9B61-5A64FEA297D1}"/>
              </a:ext>
            </a:extLst>
          </p:cNvPr>
          <p:cNvSpPr txBox="1">
            <a:spLocks/>
          </p:cNvSpPr>
          <p:nvPr/>
        </p:nvSpPr>
        <p:spPr>
          <a:xfrm>
            <a:off x="9944490" y="4707625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56F5D41-43EB-485F-A49F-4F8FEBCC3486}"/>
              </a:ext>
            </a:extLst>
          </p:cNvPr>
          <p:cNvSpPr txBox="1">
            <a:spLocks/>
          </p:cNvSpPr>
          <p:nvPr/>
        </p:nvSpPr>
        <p:spPr>
          <a:xfrm>
            <a:off x="9936410" y="5195217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51A7A92-E96C-4DD6-B126-6F817DF0FE20}"/>
              </a:ext>
            </a:extLst>
          </p:cNvPr>
          <p:cNvSpPr txBox="1">
            <a:spLocks/>
          </p:cNvSpPr>
          <p:nvPr/>
        </p:nvSpPr>
        <p:spPr>
          <a:xfrm>
            <a:off x="9940450" y="5861137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3BEE10-89A8-4651-BF1E-5A1CFF8D5BB9}"/>
              </a:ext>
            </a:extLst>
          </p:cNvPr>
          <p:cNvSpPr txBox="1">
            <a:spLocks/>
          </p:cNvSpPr>
          <p:nvPr/>
        </p:nvSpPr>
        <p:spPr>
          <a:xfrm>
            <a:off x="203336" y="2708327"/>
            <a:ext cx="9619102" cy="86868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>
                <a:solidFill>
                  <a:schemeClr val="tx1"/>
                </a:solidFill>
              </a:rPr>
              <a:t>Improve PFAS drinking-water data through monitoring, toxicity assessments, and health advisories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B07716-0490-4C73-A84E-F764690BE66C}"/>
              </a:ext>
            </a:extLst>
          </p:cNvPr>
          <p:cNvSpPr txBox="1">
            <a:spLocks/>
          </p:cNvSpPr>
          <p:nvPr/>
        </p:nvSpPr>
        <p:spPr>
          <a:xfrm>
            <a:off x="9944490" y="2926535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8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Roadmap Actions: </a:t>
            </a:r>
            <a:br>
              <a:rPr lang="en-US"/>
            </a:br>
            <a:r>
              <a:rPr lang="en-US"/>
              <a:t>Cleaning Up PFAS Contamination </a:t>
            </a:r>
            <a:r>
              <a:rPr lang="en-US" b="0"/>
              <a:t>and</a:t>
            </a:r>
            <a:r>
              <a:rPr lang="en-US"/>
              <a:t> Addressing PFAS Air Emissions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88EC1-FC68-4F4B-98B9-2209BA32F550}"/>
              </a:ext>
            </a:extLst>
          </p:cNvPr>
          <p:cNvSpPr txBox="1">
            <a:spLocks/>
          </p:cNvSpPr>
          <p:nvPr/>
        </p:nvSpPr>
        <p:spPr>
          <a:xfrm>
            <a:off x="232496" y="1808552"/>
            <a:ext cx="960452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/>
              <a:t>Develop regulations to designate PFAS as CERCLA hazardous substances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4CDED-8FFD-48D2-A022-96D6D27D29AD}"/>
              </a:ext>
            </a:extLst>
          </p:cNvPr>
          <p:cNvSpPr txBox="1">
            <a:spLocks/>
          </p:cNvSpPr>
          <p:nvPr/>
        </p:nvSpPr>
        <p:spPr>
          <a:xfrm>
            <a:off x="232496" y="2945014"/>
            <a:ext cx="961910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/>
              <a:t>Take regulatory action to tackle PFAS under RCRA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F96821-95DB-4BC4-BFCC-71F9617C34C0}"/>
              </a:ext>
            </a:extLst>
          </p:cNvPr>
          <p:cNvSpPr txBox="1">
            <a:spLocks/>
          </p:cNvSpPr>
          <p:nvPr/>
        </p:nvSpPr>
        <p:spPr>
          <a:xfrm>
            <a:off x="224020" y="4088881"/>
            <a:ext cx="961910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chemeClr val="tx1"/>
                </a:solidFill>
              </a:rPr>
              <a:t>Update research and guidance on PFAS destruction and disposal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C99AC6-A39B-4788-90DC-528B88DD44D9}"/>
              </a:ext>
            </a:extLst>
          </p:cNvPr>
          <p:cNvSpPr txBox="1">
            <a:spLocks/>
          </p:cNvSpPr>
          <p:nvPr/>
        </p:nvSpPr>
        <p:spPr>
          <a:xfrm>
            <a:off x="231903" y="5235037"/>
            <a:ext cx="960452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/>
              <a:t>Build the technical foundation for potential Clean Air Act regulation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73C5E3-C55F-4F26-B109-5F62AFF1898B}"/>
              </a:ext>
            </a:extLst>
          </p:cNvPr>
          <p:cNvSpPr txBox="1">
            <a:spLocks/>
          </p:cNvSpPr>
          <p:nvPr/>
        </p:nvSpPr>
        <p:spPr>
          <a:xfrm>
            <a:off x="9987766" y="2097564"/>
            <a:ext cx="2130552" cy="4114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REMEDIATE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180DE8-3878-47BD-BBFC-38DC9D0E0BDB}"/>
              </a:ext>
            </a:extLst>
          </p:cNvPr>
          <p:cNvSpPr txBox="1">
            <a:spLocks/>
          </p:cNvSpPr>
          <p:nvPr/>
        </p:nvSpPr>
        <p:spPr>
          <a:xfrm>
            <a:off x="9987766" y="3265054"/>
            <a:ext cx="2130552" cy="4114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REMEDIATE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C172C7-8EEE-4B90-8235-108D882892D0}"/>
              </a:ext>
            </a:extLst>
          </p:cNvPr>
          <p:cNvSpPr txBox="1">
            <a:spLocks/>
          </p:cNvSpPr>
          <p:nvPr/>
        </p:nvSpPr>
        <p:spPr>
          <a:xfrm>
            <a:off x="9991806" y="4137553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8CA748D-F855-4D1F-AAFA-AC303AC4FD87}"/>
              </a:ext>
            </a:extLst>
          </p:cNvPr>
          <p:cNvSpPr txBox="1">
            <a:spLocks/>
          </p:cNvSpPr>
          <p:nvPr/>
        </p:nvSpPr>
        <p:spPr>
          <a:xfrm>
            <a:off x="9991806" y="4638560"/>
            <a:ext cx="2130552" cy="4114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REMEDIATE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86F4FCD-C061-4887-96B4-7659A21A35D4}"/>
              </a:ext>
            </a:extLst>
          </p:cNvPr>
          <p:cNvSpPr txBox="1">
            <a:spLocks/>
          </p:cNvSpPr>
          <p:nvPr/>
        </p:nvSpPr>
        <p:spPr>
          <a:xfrm>
            <a:off x="9991806" y="5318034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C8C6E4-3AFF-44DB-8377-E144923341EF}"/>
              </a:ext>
            </a:extLst>
          </p:cNvPr>
          <p:cNvSpPr txBox="1">
            <a:spLocks/>
          </p:cNvSpPr>
          <p:nvPr/>
        </p:nvSpPr>
        <p:spPr>
          <a:xfrm>
            <a:off x="9987766" y="5791768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9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088F-3AC7-4375-AD90-127AE584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Bipartisan Infrastructure Law and PFAS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5139-8D23-4F1B-A9BE-6003DB42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1" y="1722755"/>
            <a:ext cx="11772900" cy="13404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The Bipartisan Infrastructure Law makes transformational investments in America’s water infrastructure.  It provides $10 billion to invest in communities impacted by PFAS and other emerging contaminants, including: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CB033-21F1-488B-BDE8-705A16E88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55B27C-2AC9-4321-B9E9-F4CFE510D4B2}"/>
              </a:ext>
            </a:extLst>
          </p:cNvPr>
          <p:cNvSpPr txBox="1">
            <a:spLocks/>
          </p:cNvSpPr>
          <p:nvPr/>
        </p:nvSpPr>
        <p:spPr>
          <a:xfrm>
            <a:off x="292970" y="3017520"/>
            <a:ext cx="1889125" cy="91440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$4</a:t>
            </a:r>
            <a:r>
              <a:rPr lang="en-US" sz="3200" b="1" spc="-10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billion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A3DF5C-41EC-4216-A00A-B0BF8824E63D}"/>
              </a:ext>
            </a:extLst>
          </p:cNvPr>
          <p:cNvSpPr txBox="1">
            <a:spLocks/>
          </p:cNvSpPr>
          <p:nvPr/>
        </p:nvSpPr>
        <p:spPr>
          <a:xfrm>
            <a:off x="292970" y="4046059"/>
            <a:ext cx="1889125" cy="91440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$1</a:t>
            </a:r>
            <a:r>
              <a:rPr lang="en-US" sz="3200" b="1" spc="-10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billion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BDA7CF-DEC2-416C-9C5E-CADFAEC8EDAD}"/>
              </a:ext>
            </a:extLst>
          </p:cNvPr>
          <p:cNvSpPr txBox="1">
            <a:spLocks/>
          </p:cNvSpPr>
          <p:nvPr/>
        </p:nvSpPr>
        <p:spPr>
          <a:xfrm>
            <a:off x="292969" y="5074598"/>
            <a:ext cx="1889125" cy="1122682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$5</a:t>
            </a:r>
            <a:r>
              <a:rPr lang="en-US" sz="3200" b="1" spc="-10">
                <a:solidFill>
                  <a:srgbClr val="0E6C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billion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DD3367-4C6A-471A-80E0-3F0533FC943E}"/>
              </a:ext>
            </a:extLst>
          </p:cNvPr>
          <p:cNvSpPr txBox="1">
            <a:spLocks/>
          </p:cNvSpPr>
          <p:nvPr/>
        </p:nvSpPr>
        <p:spPr>
          <a:xfrm>
            <a:off x="2338454" y="5085076"/>
            <a:ext cx="9560577" cy="112268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4000" b="1">
                <a:solidFill>
                  <a:schemeClr val="bg1"/>
                </a:solidFill>
              </a:rPr>
              <a:t>Small or Disadvantaged Communities Drinking-Water Grants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DD0BB5-4205-47A7-A98A-AE3D0E51C3BD}"/>
              </a:ext>
            </a:extLst>
          </p:cNvPr>
          <p:cNvSpPr txBox="1">
            <a:spLocks/>
          </p:cNvSpPr>
          <p:nvPr/>
        </p:nvSpPr>
        <p:spPr>
          <a:xfrm>
            <a:off x="2338454" y="4050732"/>
            <a:ext cx="9560576" cy="90972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400" b="1">
                <a:solidFill>
                  <a:schemeClr val="bg1"/>
                </a:solidFill>
              </a:rPr>
              <a:t>Clean Water State Revolving Fund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F6B143-531C-467A-97CB-6526B563F9CE}"/>
              </a:ext>
            </a:extLst>
          </p:cNvPr>
          <p:cNvSpPr txBox="1">
            <a:spLocks/>
          </p:cNvSpPr>
          <p:nvPr/>
        </p:nvSpPr>
        <p:spPr>
          <a:xfrm>
            <a:off x="2338454" y="3017520"/>
            <a:ext cx="9560576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Drinking Water State Revolving Fund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0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BBBF-9A09-4303-8DF4-58129D385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PFAS Strategic Roadmap: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CF6A3-ACCF-40BC-A65E-FECBF1008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5" y="4608322"/>
            <a:ext cx="12097565" cy="2019014"/>
          </a:xfrm>
        </p:spPr>
        <p:txBody>
          <a:bodyPr>
            <a:normAutofit/>
          </a:bodyPr>
          <a:lstStyle/>
          <a:p>
            <a:r>
              <a:rPr lang="en-US" sz="3600"/>
              <a:t>EPA’s Commitments to Action 2021-2024</a:t>
            </a:r>
            <a:endParaRPr lang="en-US" sz="2400"/>
          </a:p>
          <a:p>
            <a:endParaRPr lang="en-US"/>
          </a:p>
          <a:p>
            <a:r>
              <a:rPr lang="en-US" sz="2400"/>
              <a:t>epa.gov/pfas | PFASCouncil@epa.gov</a:t>
            </a:r>
          </a:p>
          <a:p>
            <a:endParaRPr lang="en-US" sz="2400"/>
          </a:p>
          <a:p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F5F6D4A-5976-4016-8540-EB6AA205A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" y="87984"/>
            <a:ext cx="12097564" cy="18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9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DEA3-DD76-40AC-A576-CBDC4569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1828801"/>
            <a:ext cx="10766811" cy="42976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EPA’s PFAS Strategic Roadmap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on Per- and Polyfluoroalkyl Substances (PFAS)</a:t>
            </a:r>
          </a:p>
          <a:p>
            <a:pPr>
              <a:lnSpc>
                <a:spcPct val="150000"/>
              </a:lnSpc>
            </a:pPr>
            <a:r>
              <a:rPr lang="en-US" dirty="0"/>
              <a:t>EPA’s Approach and Goals</a:t>
            </a:r>
          </a:p>
          <a:p>
            <a:pPr>
              <a:lnSpc>
                <a:spcPct val="150000"/>
              </a:lnSpc>
            </a:pPr>
            <a:r>
              <a:rPr lang="en-US" dirty="0"/>
              <a:t>Key Roadmap Progress and Upcoming 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Whole-of-Agency 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Bipartisan Infrastructure Law and PFAS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</p:spTree>
    <p:extLst>
      <p:ext uri="{BB962C8B-B14F-4D97-AF65-F5344CB8AC3E}">
        <p14:creationId xmlns:p14="http://schemas.microsoft.com/office/powerpoint/2010/main" val="148270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6558-EE05-4A9E-8348-73C1D0FC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EPA’s PFAS Strategic Roadmap: </a:t>
            </a:r>
            <a:br>
              <a:rPr lang="en-US" dirty="0"/>
            </a:br>
            <a:r>
              <a:rPr lang="en-US" sz="3600" dirty="0"/>
              <a:t>Commitments to Action 2021-2024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ED2A1-E646-415D-A9D6-489F30463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pic>
        <p:nvPicPr>
          <p:cNvPr id="6" name="Picture 5" descr="A person in a suit and tie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141F909A-A5CB-4107-A6AD-A10BE774B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9"/>
          <a:stretch/>
        </p:blipFill>
        <p:spPr>
          <a:xfrm>
            <a:off x="7292332" y="2133907"/>
            <a:ext cx="4692260" cy="37072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27309D-1282-47A2-A5CF-9E4EB924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6" y="1825625"/>
            <a:ext cx="7186622" cy="4639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EPA Administrator Michael Regan established the EPA Council on PFAS in April 2021.</a:t>
            </a:r>
          </a:p>
          <a:p>
            <a:pPr>
              <a:lnSpc>
                <a:spcPct val="100000"/>
              </a:lnSpc>
            </a:pPr>
            <a:r>
              <a:rPr lang="en-US" sz="2000"/>
              <a:t>The Council developed the PFAS Strategic Roadmap, released in October 2021 – a bold, strategic, whole-of-EPA approach to protect public health and the environment from PFAS.   </a:t>
            </a:r>
          </a:p>
          <a:p>
            <a:pPr>
              <a:lnSpc>
                <a:spcPct val="100000"/>
              </a:lnSpc>
            </a:pPr>
            <a:r>
              <a:rPr lang="en-US" sz="2000"/>
              <a:t>The Roadmap: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Includes timelines for concrete actions from 2021-2024;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Fills a critical gap in federal leadership;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Supports states’ ongoing efforts; and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Builds on the Biden-Harris Administration’s commitment to restore scientific integrity.</a:t>
            </a:r>
          </a:p>
        </p:txBody>
      </p:sp>
    </p:spTree>
    <p:extLst>
      <p:ext uri="{BB962C8B-B14F-4D97-AF65-F5344CB8AC3E}">
        <p14:creationId xmlns:p14="http://schemas.microsoft.com/office/powerpoint/2010/main" val="243113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EE3A1F-C511-46CB-AC99-16AE5326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sz="4000"/>
              <a:t>What Are Per- and Polyfluoroalkyl Substances (PFAS) and Why are We Concerned?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1D204E-0080-4E91-AECF-E3799E89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820" y="1852609"/>
            <a:ext cx="7412851" cy="4628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PFAS captures a </a:t>
            </a:r>
            <a:r>
              <a:rPr lang="en-US" sz="2400" b="1">
                <a:latin typeface="+mn-lt"/>
              </a:rPr>
              <a:t>large class of synthetic chemicals.</a:t>
            </a:r>
          </a:p>
          <a:p>
            <a:r>
              <a:rPr lang="en-US" sz="2400">
                <a:latin typeface="+mn-lt"/>
              </a:rPr>
              <a:t>Chains of carbon atoms surrounded by fluorine atoms.</a:t>
            </a:r>
          </a:p>
          <a:p>
            <a:r>
              <a:rPr lang="en-US" sz="2400">
                <a:latin typeface="+mn-lt"/>
              </a:rPr>
              <a:t>Wide variety of chemical structures.</a:t>
            </a:r>
          </a:p>
          <a:p>
            <a:pPr marL="0" indent="0">
              <a:buNone/>
            </a:pPr>
            <a:r>
              <a:rPr lang="en-US" sz="2400" b="1">
                <a:latin typeface="+mn-lt"/>
              </a:rPr>
              <a:t>Used in homes, businesses, and industry since the 1940s.</a:t>
            </a:r>
          </a:p>
          <a:p>
            <a:r>
              <a:rPr lang="en-US" sz="2400"/>
              <a:t>Used by a number of industries and found in many consumer products.</a:t>
            </a:r>
          </a:p>
          <a:p>
            <a:r>
              <a:rPr lang="en-US" sz="2400">
                <a:latin typeface="+mn-lt"/>
              </a:rPr>
              <a:t>Detected in soil, water, fish, and air samples.</a:t>
            </a:r>
          </a:p>
          <a:p>
            <a:r>
              <a:rPr lang="en-US" sz="2400">
                <a:latin typeface="+mn-lt"/>
              </a:rPr>
              <a:t>Most people have been exposed to PFAS.</a:t>
            </a:r>
          </a:p>
          <a:p>
            <a:pPr marL="0" indent="0">
              <a:buNone/>
            </a:pPr>
            <a:r>
              <a:rPr lang="en-US" sz="2400" b="1"/>
              <a:t>Known or suspected toxicity.</a:t>
            </a:r>
          </a:p>
          <a:p>
            <a:r>
              <a:rPr lang="en-US" sz="2400">
                <a:latin typeface="+mn-lt"/>
              </a:rPr>
              <a:t>Some are relatively well understood; </a:t>
            </a:r>
            <a:r>
              <a:rPr lang="en-US" sz="2400"/>
              <a:t>many others are not.</a:t>
            </a:r>
          </a:p>
          <a:p>
            <a:r>
              <a:rPr lang="en-US" sz="2400">
                <a:latin typeface="+mn-lt"/>
              </a:rPr>
              <a:t>Resist decomposition in the environment and in the human body.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2B4B711-C47A-41CA-9420-66BF6ED7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</p:spPr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5B2DE814-AB65-4393-B57F-273DAF9CA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3555" r="28280" b="3851"/>
          <a:stretch/>
        </p:blipFill>
        <p:spPr>
          <a:xfrm>
            <a:off x="2232528" y="1767840"/>
            <a:ext cx="2242613" cy="38506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850C93-57CF-42B7-9591-E615B3B30FAB}"/>
              </a:ext>
            </a:extLst>
          </p:cNvPr>
          <p:cNvSpPr/>
          <p:nvPr/>
        </p:nvSpPr>
        <p:spPr>
          <a:xfrm>
            <a:off x="158329" y="5530397"/>
            <a:ext cx="196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Perfluorooctanoic acid (PFOA)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705523-3073-49F6-9B09-5C322EEF1830}"/>
              </a:ext>
            </a:extLst>
          </p:cNvPr>
          <p:cNvSpPr/>
          <p:nvPr/>
        </p:nvSpPr>
        <p:spPr>
          <a:xfrm>
            <a:off x="2089888" y="5548098"/>
            <a:ext cx="2434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Perfluorooctanesulfonic acid (PFOS)</a:t>
            </a:r>
          </a:p>
        </p:txBody>
      </p:sp>
      <p:pic>
        <p:nvPicPr>
          <p:cNvPr id="21" name="Picture 20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74C0916A-5978-40DE-9263-2D55BDD4DD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6" t="5908" r="31550" b="5350"/>
          <a:stretch/>
        </p:blipFill>
        <p:spPr>
          <a:xfrm>
            <a:off x="355601" y="1949121"/>
            <a:ext cx="1731248" cy="33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548DD0-FD02-412D-947D-B1F074B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338" y="1808297"/>
            <a:ext cx="5431582" cy="4559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EPA’s approach is centered around the following principles: </a:t>
            </a:r>
          </a:p>
          <a:p>
            <a:r>
              <a:rPr lang="en-US"/>
              <a:t>Consider the Lifecycle of PFAS. </a:t>
            </a:r>
          </a:p>
          <a:p>
            <a:r>
              <a:rPr lang="en-US"/>
              <a:t>Get Upstream of the Problem.</a:t>
            </a:r>
          </a:p>
          <a:p>
            <a:r>
              <a:rPr lang="en-US"/>
              <a:t>Hold Polluters Accountable.</a:t>
            </a:r>
          </a:p>
          <a:p>
            <a:r>
              <a:rPr lang="en-US"/>
              <a:t>Ensure Science-Based Decision-Making.</a:t>
            </a:r>
          </a:p>
          <a:p>
            <a:r>
              <a:rPr lang="en-US"/>
              <a:t>Prioritize Protection of Disadvantaged Communities.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669108-85A0-4F54-8E4B-8CA4E8C2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PFAS Lifecycle and EPA’s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B42F6-DB48-4772-BE39-D2DFE7B4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" t="3713" r="2514" b="11341"/>
          <a:stretch/>
        </p:blipFill>
        <p:spPr>
          <a:xfrm>
            <a:off x="194080" y="1749992"/>
            <a:ext cx="6126229" cy="4676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97A57-F3B8-4C68-98C3-3023983325A6}"/>
              </a:ext>
            </a:extLst>
          </p:cNvPr>
          <p:cNvSpPr txBox="1"/>
          <p:nvPr/>
        </p:nvSpPr>
        <p:spPr>
          <a:xfrm>
            <a:off x="7674785" y="6413505"/>
            <a:ext cx="3185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GAO |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GAO-21-37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6A753C-62DF-4A2E-B982-2BFEB4F9F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1101" y="6356350"/>
            <a:ext cx="9215917" cy="365125"/>
          </a:xfrm>
        </p:spPr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</p:spTree>
    <p:extLst>
      <p:ext uri="{BB962C8B-B14F-4D97-AF65-F5344CB8AC3E}">
        <p14:creationId xmlns:p14="http://schemas.microsoft.com/office/powerpoint/2010/main" val="332180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EPA’s Goals in the Strategic Roadmap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801" y="6344336"/>
            <a:ext cx="9215917" cy="365125"/>
          </a:xfrm>
        </p:spPr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FDD34-CA90-40B1-A988-3A96FFB6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53" y="1739832"/>
            <a:ext cx="3840480" cy="4644784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700" b="1">
                <a:solidFill>
                  <a:schemeClr val="bg1"/>
                </a:solidFill>
              </a:rPr>
              <a:t>RESEARCH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Invest in research, development, and innovation to increase understanding of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>
                <a:solidFill>
                  <a:schemeClr val="bg1"/>
                </a:solidFill>
              </a:rPr>
              <a:t>PFAS exposures and toxicities;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>
                <a:solidFill>
                  <a:schemeClr val="bg1"/>
                </a:solidFill>
              </a:rPr>
              <a:t>Human health and ecological effects; and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>
                <a:solidFill>
                  <a:schemeClr val="bg1"/>
                </a:solidFill>
              </a:rPr>
              <a:t>Effective interventions that incorporate the best-available science.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7C6E0-8538-450D-825D-20F10BDD6F50}"/>
              </a:ext>
            </a:extLst>
          </p:cNvPr>
          <p:cNvSpPr txBox="1">
            <a:spLocks/>
          </p:cNvSpPr>
          <p:nvPr/>
        </p:nvSpPr>
        <p:spPr>
          <a:xfrm>
            <a:off x="8172375" y="1739831"/>
            <a:ext cx="3840480" cy="464478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REMEDIATE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Broaden and accelerate the cleanup of PFAS contamination to protect human health and ecological systems.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F2D7C9-C7F7-4B9D-9E22-73B645FC1857}"/>
              </a:ext>
            </a:extLst>
          </p:cNvPr>
          <p:cNvSpPr txBox="1">
            <a:spLocks/>
          </p:cNvSpPr>
          <p:nvPr/>
        </p:nvSpPr>
        <p:spPr>
          <a:xfrm>
            <a:off x="4202464" y="1739831"/>
            <a:ext cx="3840480" cy="464478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RESTRICT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Pursue a comprehensive approach to proactively prevent PFAS from entering air, land, and water at levels that can adversely impact human health and the environment. </a:t>
            </a:r>
          </a:p>
        </p:txBody>
      </p:sp>
    </p:spTree>
    <p:extLst>
      <p:ext uri="{BB962C8B-B14F-4D97-AF65-F5344CB8AC3E}">
        <p14:creationId xmlns:p14="http://schemas.microsoft.com/office/powerpoint/2010/main" val="408110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00E-4461-4193-87C2-DF9FA3E5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EPA PFAS Accomplishments: </a:t>
            </a:r>
            <a:br>
              <a:rPr lang="en-US" dirty="0"/>
            </a:br>
            <a:r>
              <a:rPr lang="en-US" dirty="0"/>
              <a:t>(</a:t>
            </a:r>
            <a:r>
              <a:rPr lang="en-US" sz="3600" dirty="0"/>
              <a:t>October 2021-present)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2479-02A7-4FB0-B212-EBBED0BE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14" y="1962785"/>
            <a:ext cx="8354786" cy="44862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Proposed a National Primary Drinking Water Regulation for six PFAS</a:t>
            </a:r>
          </a:p>
          <a:p>
            <a:r>
              <a:rPr lang="en-US" dirty="0"/>
              <a:t>Proposed to designate PFOA and PFOS as CERCLA hazardous substances</a:t>
            </a:r>
          </a:p>
          <a:p>
            <a:r>
              <a:rPr lang="en-US" dirty="0"/>
              <a:t>Taken action to restrict PFAS discharges to waterways</a:t>
            </a:r>
          </a:p>
          <a:p>
            <a:r>
              <a:rPr lang="en-US" dirty="0"/>
              <a:t>Laid the foundation for enhancing PFAS chemical and drinking-water data</a:t>
            </a:r>
          </a:p>
          <a:p>
            <a:r>
              <a:rPr lang="en-US" dirty="0"/>
              <a:t>Began distributing $10 billion in Bipartisan Infrastructure Law funding to address emerging contaminants in water</a:t>
            </a:r>
          </a:p>
          <a:p>
            <a:r>
              <a:rPr lang="en-US" dirty="0"/>
              <a:t>Expanded the scientific understanding of PFAS and translated the latest science into EPA’s efforts</a:t>
            </a:r>
          </a:p>
          <a:p>
            <a:r>
              <a:rPr lang="en-US" dirty="0"/>
              <a:t>Proactively used enforcement tools to identify and address PFAS releases</a:t>
            </a:r>
          </a:p>
          <a:p>
            <a:r>
              <a:rPr lang="en-US" dirty="0"/>
              <a:t>Engaged with federal partners and the public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9B48E-D721-4D80-9947-B602E3F0F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59EA0-0EE1-4152-9251-2B31994A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98" y="1780382"/>
            <a:ext cx="3461966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Roadmap Actions: </a:t>
            </a:r>
            <a:br>
              <a:rPr lang="en-US"/>
            </a:br>
            <a:r>
              <a:rPr lang="en-US"/>
              <a:t>Research and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88EC1-FC68-4F4B-98B9-2209BA32F550}"/>
              </a:ext>
            </a:extLst>
          </p:cNvPr>
          <p:cNvSpPr txBox="1">
            <a:spLocks/>
          </p:cNvSpPr>
          <p:nvPr/>
        </p:nvSpPr>
        <p:spPr>
          <a:xfrm>
            <a:off x="232496" y="1994323"/>
            <a:ext cx="9604522" cy="118872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/>
              <a:t>Develop and validate methods to detect and measure PFAS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4CDED-8FFD-48D2-A022-96D6D27D29AD}"/>
              </a:ext>
            </a:extLst>
          </p:cNvPr>
          <p:cNvSpPr txBox="1">
            <a:spLocks/>
          </p:cNvSpPr>
          <p:nvPr/>
        </p:nvSpPr>
        <p:spPr>
          <a:xfrm>
            <a:off x="232496" y="3323294"/>
            <a:ext cx="9619102" cy="118872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Advance the science to assess human health and environmental risks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F96821-95DB-4BC4-BFCC-71F9617C34C0}"/>
              </a:ext>
            </a:extLst>
          </p:cNvPr>
          <p:cNvSpPr txBox="1">
            <a:spLocks/>
          </p:cNvSpPr>
          <p:nvPr/>
        </p:nvSpPr>
        <p:spPr>
          <a:xfrm>
            <a:off x="232496" y="4612784"/>
            <a:ext cx="9619102" cy="118872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/>
              <a:t>Evaluate and develop technologies for reducing PFAS in the environment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0C172C7-8EEE-4B90-8235-108D882892D0}"/>
              </a:ext>
            </a:extLst>
          </p:cNvPr>
          <p:cNvSpPr txBox="1">
            <a:spLocks/>
          </p:cNvSpPr>
          <p:nvPr/>
        </p:nvSpPr>
        <p:spPr>
          <a:xfrm>
            <a:off x="9989786" y="3711914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67565B-FDC1-43CB-B094-BB05B5A440BE}"/>
              </a:ext>
            </a:extLst>
          </p:cNvPr>
          <p:cNvSpPr txBox="1">
            <a:spLocks/>
          </p:cNvSpPr>
          <p:nvPr/>
        </p:nvSpPr>
        <p:spPr>
          <a:xfrm>
            <a:off x="9989786" y="2377915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A99149F-BD88-4E74-B6B2-B52A593F5412}"/>
              </a:ext>
            </a:extLst>
          </p:cNvPr>
          <p:cNvSpPr txBox="1">
            <a:spLocks/>
          </p:cNvSpPr>
          <p:nvPr/>
        </p:nvSpPr>
        <p:spPr>
          <a:xfrm>
            <a:off x="9989786" y="4652357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415CFBF-BB90-4735-8676-1CE92164E687}"/>
              </a:ext>
            </a:extLst>
          </p:cNvPr>
          <p:cNvSpPr txBox="1">
            <a:spLocks/>
          </p:cNvSpPr>
          <p:nvPr/>
        </p:nvSpPr>
        <p:spPr>
          <a:xfrm>
            <a:off x="9989786" y="5207144"/>
            <a:ext cx="2130552" cy="4114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400" b="1">
                <a:solidFill>
                  <a:schemeClr val="bg1"/>
                </a:solidFill>
              </a:rPr>
              <a:t>REMEDIATE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6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1BBD-09DA-4A3D-8658-236468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Roadmap Actions: </a:t>
            </a:r>
            <a:br>
              <a:rPr lang="en-US"/>
            </a:br>
            <a:r>
              <a:rPr lang="en-US"/>
              <a:t>Ensuring Chemical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BD31-1A47-4DC1-A201-84C31EB8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aseline="30000">
                <a:solidFill>
                  <a:srgbClr val="000000"/>
                </a:solidFill>
              </a:rPr>
              <a:t>PFAS Strategic Roadmap: EPA’s Commitments to Action 2021–2024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BDD625-82DB-47F1-BFCA-D8C7218D0D9D}"/>
              </a:ext>
            </a:extLst>
          </p:cNvPr>
          <p:cNvSpPr txBox="1">
            <a:spLocks/>
          </p:cNvSpPr>
          <p:nvPr/>
        </p:nvSpPr>
        <p:spPr>
          <a:xfrm>
            <a:off x="9930810" y="1865563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4C79AB-C06F-4E4A-B734-1B755C6F38B0}"/>
              </a:ext>
            </a:extLst>
          </p:cNvPr>
          <p:cNvSpPr txBox="1">
            <a:spLocks/>
          </p:cNvSpPr>
          <p:nvPr/>
        </p:nvSpPr>
        <p:spPr>
          <a:xfrm>
            <a:off x="9926770" y="2358885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88EC1-FC68-4F4B-98B9-2209BA32F550}"/>
              </a:ext>
            </a:extLst>
          </p:cNvPr>
          <p:cNvSpPr txBox="1">
            <a:spLocks/>
          </p:cNvSpPr>
          <p:nvPr/>
        </p:nvSpPr>
        <p:spPr>
          <a:xfrm>
            <a:off x="232496" y="1789310"/>
            <a:ext cx="9604522" cy="1051560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50" b="1"/>
              <a:t>Deepen our understanding of PFAS categories through the National PFAS Testing Strategy</a:t>
            </a:r>
            <a:endParaRPr lang="en-US" sz="265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4CDED-8FFD-48D2-A022-96D6D27D29AD}"/>
              </a:ext>
            </a:extLst>
          </p:cNvPr>
          <p:cNvSpPr txBox="1">
            <a:spLocks/>
          </p:cNvSpPr>
          <p:nvPr/>
        </p:nvSpPr>
        <p:spPr>
          <a:xfrm>
            <a:off x="217916" y="2948304"/>
            <a:ext cx="961910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50" b="1"/>
              <a:t>Strengthen EPA oversight over both new and existing PFAS</a:t>
            </a:r>
            <a:endParaRPr lang="en-US" sz="26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F96821-95DB-4BC4-BFCC-71F9617C34C0}"/>
              </a:ext>
            </a:extLst>
          </p:cNvPr>
          <p:cNvSpPr txBox="1">
            <a:spLocks/>
          </p:cNvSpPr>
          <p:nvPr/>
        </p:nvSpPr>
        <p:spPr>
          <a:xfrm>
            <a:off x="232496" y="4117446"/>
            <a:ext cx="960452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50" b="1"/>
              <a:t>Improve data on PFAS uses and releases</a:t>
            </a:r>
            <a:endParaRPr lang="en-US" sz="26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8480E9-D9D9-4F2B-A3A7-59828A45AE33}"/>
              </a:ext>
            </a:extLst>
          </p:cNvPr>
          <p:cNvSpPr txBox="1">
            <a:spLocks/>
          </p:cNvSpPr>
          <p:nvPr/>
        </p:nvSpPr>
        <p:spPr>
          <a:xfrm>
            <a:off x="9926770" y="3256178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5F0BCB-3E7A-42DA-BDDF-37DC5F32FDE7}"/>
              </a:ext>
            </a:extLst>
          </p:cNvPr>
          <p:cNvSpPr txBox="1">
            <a:spLocks/>
          </p:cNvSpPr>
          <p:nvPr/>
        </p:nvSpPr>
        <p:spPr>
          <a:xfrm>
            <a:off x="9930810" y="4196273"/>
            <a:ext cx="2126512" cy="4114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RESEARCH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E42B24-952A-433A-85A9-F2E542727F15}"/>
              </a:ext>
            </a:extLst>
          </p:cNvPr>
          <p:cNvSpPr txBox="1">
            <a:spLocks/>
          </p:cNvSpPr>
          <p:nvPr/>
        </p:nvSpPr>
        <p:spPr>
          <a:xfrm>
            <a:off x="9926770" y="4688947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6438A3-4954-4A55-B58A-7962A2CD05C0}"/>
              </a:ext>
            </a:extLst>
          </p:cNvPr>
          <p:cNvSpPr txBox="1">
            <a:spLocks/>
          </p:cNvSpPr>
          <p:nvPr/>
        </p:nvSpPr>
        <p:spPr>
          <a:xfrm>
            <a:off x="9926770" y="5633046"/>
            <a:ext cx="2130552" cy="4114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bg1"/>
                </a:solidFill>
              </a:rPr>
              <a:t>RESTRICT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E8B6D2-841E-4A88-9E4C-2D16C635E651}"/>
              </a:ext>
            </a:extLst>
          </p:cNvPr>
          <p:cNvSpPr txBox="1">
            <a:spLocks/>
          </p:cNvSpPr>
          <p:nvPr/>
        </p:nvSpPr>
        <p:spPr>
          <a:xfrm>
            <a:off x="232496" y="5287225"/>
            <a:ext cx="9604522" cy="1051560"/>
          </a:xfrm>
          <a:prstGeom prst="rect">
            <a:avLst/>
          </a:prstGeom>
          <a:ln w="38100">
            <a:solidFill>
              <a:srgbClr val="0054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50" b="1">
                <a:solidFill>
                  <a:schemeClr val="tx1"/>
                </a:solidFill>
              </a:rPr>
              <a:t>Reduce PFAS in federal procurement</a:t>
            </a:r>
            <a:endParaRPr lang="en-US" sz="26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88025"/>
      </p:ext>
    </p:extLst>
  </p:cSld>
  <p:clrMapOvr>
    <a:masterClrMapping/>
  </p:clrMapOvr>
</p:sld>
</file>

<file path=ppt/theme/theme1.xml><?xml version="1.0" encoding="utf-8"?>
<a:theme xmlns:a="http://schemas.openxmlformats.org/drawingml/2006/main" name="PFASroadmap">
  <a:themeElements>
    <a:clrScheme name="PFAS Roadmap">
      <a:dk1>
        <a:sysClr val="windowText" lastClr="000000"/>
      </a:dk1>
      <a:lt1>
        <a:sysClr val="window" lastClr="FFFFFF"/>
      </a:lt1>
      <a:dk2>
        <a:srgbClr val="0054A6"/>
      </a:dk2>
      <a:lt2>
        <a:srgbClr val="E7E6E6"/>
      </a:lt2>
      <a:accent1>
        <a:srgbClr val="3479BE"/>
      </a:accent1>
      <a:accent2>
        <a:srgbClr val="4D9ED7"/>
      </a:accent2>
      <a:accent3>
        <a:srgbClr val="FFCC00"/>
      </a:accent3>
      <a:accent4>
        <a:srgbClr val="FA9500"/>
      </a:accent4>
      <a:accent5>
        <a:srgbClr val="00B050"/>
      </a:accent5>
      <a:accent6>
        <a:srgbClr val="92D050"/>
      </a:accent6>
      <a:hlink>
        <a:srgbClr val="0000FF"/>
      </a:hlink>
      <a:folHlink>
        <a:srgbClr val="954F72"/>
      </a:folHlink>
    </a:clrScheme>
    <a:fontScheme name="PFAS Roadmap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ASroadmap" id="{0DCCBCF8-B5DD-489F-A51D-F09A24542A51}" vid="{94C8E2EC-443E-45A1-B9A3-49E7D4985F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PFASroadmap</Template>
  <TotalTime>3145</TotalTime>
  <Words>893</Words>
  <Application>Microsoft Office PowerPoint</Application>
  <PresentationFormat>Widescreen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 LT Std</vt:lpstr>
      <vt:lpstr>PFASroadmap</vt:lpstr>
      <vt:lpstr>PowerPoint Presentation</vt:lpstr>
      <vt:lpstr>Overview</vt:lpstr>
      <vt:lpstr>EPA’s PFAS Strategic Roadmap:  Commitments to Action 2021-2024</vt:lpstr>
      <vt:lpstr>What Are Per- and Polyfluoroalkyl Substances (PFAS) and Why are We Concerned?</vt:lpstr>
      <vt:lpstr>PFAS Lifecycle and EPA’s Approach</vt:lpstr>
      <vt:lpstr>EPA’s Goals in the Strategic Roadmap</vt:lpstr>
      <vt:lpstr>Key EPA PFAS Accomplishments:  (October 2021-present)</vt:lpstr>
      <vt:lpstr>Key Roadmap Actions:  Research and Development</vt:lpstr>
      <vt:lpstr>Key Roadmap Actions:  Ensuring Chemical Safety</vt:lpstr>
      <vt:lpstr>Key Roadmap Actions:  Protecting our Water</vt:lpstr>
      <vt:lpstr>Key Roadmap Actions:  Cleaning Up PFAS Contamination and Addressing PFAS Air Emissions</vt:lpstr>
      <vt:lpstr>Bipartisan Infrastructure Law and PFAS</vt:lpstr>
      <vt:lpstr>   PFAS Strategic Roadmap: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Scheibner, Regina</dc:creator>
  <cp:lastModifiedBy>Feinmark, Phyllis</cp:lastModifiedBy>
  <cp:revision>15</cp:revision>
  <dcterms:created xsi:type="dcterms:W3CDTF">2021-10-12T14:08:00Z</dcterms:created>
  <dcterms:modified xsi:type="dcterms:W3CDTF">2023-05-11T12:43:05Z</dcterms:modified>
</cp:coreProperties>
</file>